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4" r:id="rId4"/>
  </p:sldMasterIdLst>
  <p:notesMasterIdLst>
    <p:notesMasterId r:id="rId21"/>
  </p:notesMasterIdLst>
  <p:handoutMasterIdLst>
    <p:handoutMasterId r:id="rId22"/>
  </p:handoutMasterIdLst>
  <p:sldIdLst>
    <p:sldId id="256" r:id="rId5"/>
    <p:sldId id="269" r:id="rId6"/>
    <p:sldId id="282" r:id="rId7"/>
    <p:sldId id="280" r:id="rId8"/>
    <p:sldId id="281" r:id="rId9"/>
    <p:sldId id="270" r:id="rId10"/>
    <p:sldId id="275" r:id="rId11"/>
    <p:sldId id="274" r:id="rId12"/>
    <p:sldId id="277" r:id="rId13"/>
    <p:sldId id="276" r:id="rId14"/>
    <p:sldId id="271" r:id="rId15"/>
    <p:sldId id="272" r:id="rId16"/>
    <p:sldId id="283" r:id="rId17"/>
    <p:sldId id="273" r:id="rId18"/>
    <p:sldId id="279" r:id="rId19"/>
    <p:sldId id="266" r:id="rId2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5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AE722B-1E8A-48E0-AFD3-1908D2EB3874}" v="301" dt="2019-12-06T00:48:05.5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1"/>
  </p:normalViewPr>
  <p:slideViewPr>
    <p:cSldViewPr snapToGrid="0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49B175-D9D4-4BDE-A66C-D7D033D94D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3EA62-193E-4E25-B08F-06214B776D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FEF08-C89C-443A-9F37-C3E61500E718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72B99-7627-4E44-B7C0-CA8B870BE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B7F84-65AC-4DC1-81DC-D9ED852751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E8B6A-E50A-488C-99FE-5BD6C36D7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26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36D9821-66B5-4CA1-9DC4-E68C764B94ED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645032F-969C-4543-B046-F3DA821DD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1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032F-969C-4543-B046-F3DA821DD7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99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032F-969C-4543-B046-F3DA821DD7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1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032F-969C-4543-B046-F3DA821DD7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01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5032F-969C-4543-B046-F3DA821DD7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9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14308-05B0-42B4-9D1E-E05211FB7228}" type="datetime1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9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5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189" indent="0">
              <a:buNone/>
              <a:defRPr sz="2000"/>
            </a:lvl2pPr>
            <a:lvl3pPr marL="914377" indent="0">
              <a:buNone/>
              <a:defRPr sz="20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8F387-F964-433D-9863-D58C1BFBACF4}" type="datetime1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80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077-1906-48EF-9774-941DB1BD7D70}" type="datetime1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89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F33F0-DC73-44AE-8D7F-D71417AA116F}" type="datetime1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1256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D8CB-634E-44A7-8315-960497597777}" type="datetime1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97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1B6A-7767-4C07-8D88-C24804C4586B}" type="datetime1">
              <a:rPr lang="en-US" smtClean="0"/>
              <a:t>12/10/19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31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3" y="1818216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1" y="1818216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6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04CE-E790-43AF-8CF8-24D6B88BA46F}" type="datetime1">
              <a:rPr lang="en-US" smtClean="0"/>
              <a:t>12/10/19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81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E17C-3117-49E0-8802-5C95AF62BFF1}" type="datetime1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67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5647C-449F-4FF6-B1A4-071C138C790C}" type="datetime1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98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AA153-432C-4AD1-B29C-67E1E8FA8A8A}" type="datetime1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00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42D6-D45C-4D2A-BEDB-55E71B5392BC}" type="datetime1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72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0576-6744-49D4-9CE0-471CB3BE7686}" type="datetime1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18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8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8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07F56-2E93-4158-944C-BF85A06F7C5E}" type="datetime1">
              <a:rPr lang="en-US" smtClean="0"/>
              <a:t>12/10/19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57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2436-89E8-4F1A-8709-FE83DC541D93}" type="datetime1">
              <a:rPr lang="en-US" smtClean="0"/>
              <a:t>12/10/19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A8CC-9A91-4FF1-BA05-C7CDB277EE83}" type="datetime1">
              <a:rPr lang="en-US" smtClean="0"/>
              <a:t>12/10/19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7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C3826-D677-40A5-80C6-5ABC5FE8F505}" type="datetime1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41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6" y="609600"/>
            <a:ext cx="3584167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513E-5DFE-423E-9C05-31ABD8C260A5}" type="datetime1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41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51"/>
            <a:ext cx="10353763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F73390B-BCDE-4BB3-804B-7BE329B08953}" type="datetime1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7" y="5883277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1FB18F3-0B29-4B2E-BD23-50950B937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69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hf hdr="0" ftr="0" dt="0"/>
  <p:txStyles>
    <p:titleStyle>
      <a:lvl1pPr algn="ctr" defTabSz="457189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05992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982" indent="-269993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974" indent="-215995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965" indent="-215995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958" indent="-215995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55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74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893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122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BD28-0C26-408B-9855-5DC1B4DD8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55" y="835388"/>
            <a:ext cx="4176469" cy="3094833"/>
          </a:xfrm>
        </p:spPr>
        <p:txBody>
          <a:bodyPr>
            <a:normAutofit fontScale="90000"/>
          </a:bodyPr>
          <a:lstStyle/>
          <a:p>
            <a:r>
              <a:rPr lang="en-US" sz="4200"/>
              <a:t>CENE 476 Proposal Presentation</a:t>
            </a:r>
            <a:br>
              <a:rPr lang="en-US" sz="4200"/>
            </a:br>
            <a:br>
              <a:rPr lang="en-US" sz="4200"/>
            </a:br>
            <a:r>
              <a:rPr lang="en-US" sz="4200"/>
              <a:t>Concrete Canoe: Agassiz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7785AD-8B66-4DF6-858A-F5DC22F98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205" y="4173944"/>
            <a:ext cx="3925423" cy="2533553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</a:rPr>
              <a:t> </a:t>
            </a:r>
            <a:r>
              <a:rPr lang="en-US" sz="2400" dirty="0">
                <a:effectLst/>
              </a:rPr>
              <a:t>By: Carl Wilson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	  Conrad Senior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	  Kristen Rasmussen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	  Logan Grijalva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 	  Stephan Henderson</a:t>
            </a:r>
          </a:p>
          <a:p>
            <a:pPr algn="l">
              <a:lnSpc>
                <a:spcPct val="90000"/>
              </a:lnSpc>
            </a:pPr>
            <a:endParaRPr lang="en-US" sz="1600" dirty="0">
              <a:effectLst/>
            </a:endParaRPr>
          </a:p>
          <a:p>
            <a:pPr algn="l">
              <a:lnSpc>
                <a:spcPct val="90000"/>
              </a:lnSpc>
            </a:pPr>
            <a:r>
              <a:rPr lang="en-US" sz="1800" dirty="0">
                <a:effectLst/>
              </a:rPr>
              <a:t>Date: 12/6/19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187575-5CB4-477B-AA47-020C6D2A7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49" y="1"/>
            <a:ext cx="7639051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585F70-7C5D-424E-A182-39507AF48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501469" y="1"/>
            <a:ext cx="469053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3C9F68-A8CB-415D-8C8D-668F8C632C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17" r="13316" b="-1"/>
          <a:stretch/>
        </p:blipFill>
        <p:spPr>
          <a:xfrm>
            <a:off x="4654297" y="13"/>
            <a:ext cx="7537704" cy="68579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5095EC-3443-457D-9B84-B55C06470766}"/>
              </a:ext>
            </a:extLst>
          </p:cNvPr>
          <p:cNvCxnSpPr/>
          <p:nvPr/>
        </p:nvCxnSpPr>
        <p:spPr>
          <a:xfrm>
            <a:off x="357813" y="2504661"/>
            <a:ext cx="36803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962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0FBD-5F8D-476D-8009-B9A70F4A8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2.0 Scope of Services Cont'd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DD29A-247A-4D6A-85F2-C536188C7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655" y="1874568"/>
            <a:ext cx="5271184" cy="4191273"/>
          </a:xfrm>
        </p:spPr>
        <p:txBody>
          <a:bodyPr>
            <a:noAutofit/>
          </a:bodyPr>
          <a:lstStyle/>
          <a:p>
            <a:pPr indent="-305427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8: Project Management </a:t>
            </a:r>
          </a:p>
          <a:p>
            <a:pPr marL="719437" lvl="1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Task 8.1 Scheduling </a:t>
            </a:r>
          </a:p>
          <a:p>
            <a:pPr marL="719437" lvl="1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Task 8.2 Meetings (GI/TA/Team)</a:t>
            </a:r>
          </a:p>
          <a:p>
            <a:pPr marL="719437" lvl="1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Task 8.3 Fundraising </a:t>
            </a:r>
          </a:p>
          <a:p>
            <a:pPr marL="37464" indent="0">
              <a:buNone/>
            </a:pPr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449569" lvl="1" indent="0">
              <a:buNone/>
            </a:pPr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7464" indent="0">
              <a:buNone/>
            </a:pPr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7464" indent="0">
              <a:buNone/>
            </a:pPr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719437" lvl="1" indent="-269868"/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27"/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F22BD8-A407-4EC9-A789-B324D577A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7026" y="5883276"/>
            <a:ext cx="753545" cy="365125"/>
          </a:xfrm>
        </p:spPr>
        <p:txBody>
          <a:bodyPr/>
          <a:lstStyle/>
          <a:p>
            <a:fld id="{51FB18F3-0B29-4B2E-BD23-50950B937FFF}" type="slidenum">
              <a:rPr lang="en-US" sz="1600"/>
              <a:t>10</a:t>
            </a:fld>
            <a:endParaRPr lang="en-US" sz="16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E9471D-A10B-43D8-A4D3-71DE560FF167}"/>
              </a:ext>
            </a:extLst>
          </p:cNvPr>
          <p:cNvSpPr txBox="1">
            <a:spLocks/>
          </p:cNvSpPr>
          <p:nvPr/>
        </p:nvSpPr>
        <p:spPr>
          <a:xfrm>
            <a:off x="1066195" y="1884853"/>
            <a:ext cx="5271184" cy="419127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indent="-305427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7: Project Impacts</a:t>
            </a:r>
          </a:p>
          <a:p>
            <a:pPr marL="719437" lvl="1" indent="-305427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7.1 Social</a:t>
            </a:r>
          </a:p>
          <a:p>
            <a:pPr marL="719437" lvl="1" indent="-305427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7.2 Environmental</a:t>
            </a:r>
          </a:p>
          <a:p>
            <a:pPr marL="719437" lvl="1" indent="-305427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7.3 Economics </a:t>
            </a:r>
          </a:p>
          <a:p>
            <a:pPr marL="37464" indent="0">
              <a:buNone/>
            </a:pPr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449569" lvl="1" indent="0">
              <a:buNone/>
            </a:pPr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7464" indent="0">
              <a:buNone/>
            </a:pPr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7464" indent="0">
              <a:buNone/>
            </a:pPr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719437" lvl="1" indent="-269868"/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27"/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492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A close up of a map&#10;&#10;Description generated with high confidence">
            <a:extLst>
              <a:ext uri="{FF2B5EF4-FFF2-40B4-BE49-F238E27FC236}">
                <a16:creationId xmlns:a16="http://schemas.microsoft.com/office/drawing/2014/main" id="{7660C33A-A75C-47C9-8755-A3C900582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173" t="4456" r="2735" b="12784"/>
          <a:stretch/>
        </p:blipFill>
        <p:spPr>
          <a:xfrm>
            <a:off x="272740" y="84792"/>
            <a:ext cx="11646520" cy="66884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A2EB5-6644-4C73-B181-BDC083918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724" y="6185099"/>
            <a:ext cx="753545" cy="365125"/>
          </a:xfrm>
        </p:spPr>
        <p:txBody>
          <a:bodyPr/>
          <a:lstStyle/>
          <a:p>
            <a:fld id="{51FB18F3-0B29-4B2E-BD23-50950B937FFF}" type="slidenum">
              <a:rPr lang="en-US" sz="1600"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6F15FD-C384-472B-A1E6-816F6DF5D9BC}"/>
              </a:ext>
            </a:extLst>
          </p:cNvPr>
          <p:cNvSpPr txBox="1"/>
          <p:nvPr/>
        </p:nvSpPr>
        <p:spPr>
          <a:xfrm>
            <a:off x="9441243" y="1879303"/>
            <a:ext cx="1741699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Critical Path: 204 Days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DB95E8-CB5D-492F-8BC8-1F70FE53160D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8098987" y="1668841"/>
            <a:ext cx="1342256" cy="5336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E134FE2-ED05-4AF4-A01D-D858B6A0EC6B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9853954" y="2525634"/>
            <a:ext cx="458139" cy="18987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158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4E1-01C6-4980-BDE8-75E3BCE86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20" y="276225"/>
            <a:ext cx="10353763" cy="970451"/>
          </a:xfrm>
        </p:spPr>
        <p:txBody>
          <a:bodyPr/>
          <a:lstStyle/>
          <a:p>
            <a:r>
              <a:rPr lang="en-US" dirty="0"/>
              <a:t>4.0 Staffing Personnel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67A65B5-61E8-4E2D-AB4E-E403F66C17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519087"/>
              </p:ext>
            </p:extLst>
          </p:nvPr>
        </p:nvGraphicFramePr>
        <p:xfrm>
          <a:off x="3038535" y="1636845"/>
          <a:ext cx="5736224" cy="4169544"/>
        </p:xfrm>
        <a:graphic>
          <a:graphicData uri="http://schemas.openxmlformats.org/drawingml/2006/table">
            <a:tbl>
              <a:tblPr firstRow="1" lastRow="1" bandRow="1">
                <a:tableStyleId>{7DF18680-E054-41AD-8BC1-D1AEF772440D}</a:tableStyleId>
              </a:tblPr>
              <a:tblGrid>
                <a:gridCol w="3913269">
                  <a:extLst>
                    <a:ext uri="{9D8B030D-6E8A-4147-A177-3AD203B41FA5}">
                      <a16:colId xmlns:a16="http://schemas.microsoft.com/office/drawing/2014/main" val="3962169292"/>
                    </a:ext>
                  </a:extLst>
                </a:gridCol>
                <a:gridCol w="1822955">
                  <a:extLst>
                    <a:ext uri="{9D8B030D-6E8A-4147-A177-3AD203B41FA5}">
                      <a16:colId xmlns:a16="http://schemas.microsoft.com/office/drawing/2014/main" val="882959725"/>
                    </a:ext>
                  </a:extLst>
                </a:gridCol>
              </a:tblGrid>
              <a:tr h="57631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Staff Summary</a:t>
                      </a:r>
                      <a:endParaRPr 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036726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sng" strike="noStrike" dirty="0">
                          <a:effectLst/>
                        </a:rPr>
                        <a:t>Title</a:t>
                      </a:r>
                      <a:endParaRPr lang="en-US" sz="19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sng" strike="noStrike" dirty="0">
                          <a:effectLst/>
                        </a:rPr>
                        <a:t>Abbreviation</a:t>
                      </a:r>
                      <a:endParaRPr lang="en-US" sz="19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713382"/>
                  </a:ext>
                </a:extLst>
              </a:tr>
              <a:tr h="398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Project Manager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PM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1829723"/>
                  </a:ext>
                </a:extLst>
              </a:tr>
              <a:tr h="398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Structural Engineer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SE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430811"/>
                  </a:ext>
                </a:extLst>
              </a:tr>
              <a:tr h="398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Design Engineer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DE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99558581"/>
                  </a:ext>
                </a:extLst>
              </a:tr>
              <a:tr h="398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Materials Engineer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ME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591972"/>
                  </a:ext>
                </a:extLst>
              </a:tr>
              <a:tr h="398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Project Engineer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PE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107520606"/>
                  </a:ext>
                </a:extLst>
              </a:tr>
              <a:tr h="398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Engineer in Training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EIT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48930"/>
                  </a:ext>
                </a:extLst>
              </a:tr>
              <a:tr h="398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Sub-Contractor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SUB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540639349"/>
                  </a:ext>
                </a:extLst>
              </a:tr>
              <a:tr h="398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Lab Technician</a:t>
                      </a:r>
                      <a:endParaRPr lang="en-US" sz="19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LAB</a:t>
                      </a:r>
                      <a:endParaRPr lang="en-US" sz="19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36188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CBCB8-541D-4BA6-9465-E9279DC0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7026" y="5883276"/>
            <a:ext cx="753545" cy="365125"/>
          </a:xfrm>
        </p:spPr>
        <p:txBody>
          <a:bodyPr/>
          <a:lstStyle/>
          <a:p>
            <a:fld id="{51FB18F3-0B29-4B2E-BD23-50950B937FFF}" type="slidenum">
              <a:rPr lang="en-US" sz="1600"/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476A07-F6E1-47E9-B8C6-1E376DE061E4}"/>
              </a:ext>
            </a:extLst>
          </p:cNvPr>
          <p:cNvSpPr txBox="1"/>
          <p:nvPr/>
        </p:nvSpPr>
        <p:spPr>
          <a:xfrm>
            <a:off x="4627168" y="1196129"/>
            <a:ext cx="29376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Table 1: Staff Personnel Summary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22981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3C160-6826-4CC6-9859-401988806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4.0 Staffing Plan Cont’d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D5FBB6D-3D05-409B-B81F-A103B983CA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0888582"/>
              </p:ext>
            </p:extLst>
          </p:nvPr>
        </p:nvGraphicFramePr>
        <p:xfrm>
          <a:off x="1171874" y="1580049"/>
          <a:ext cx="9869081" cy="430322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68141">
                  <a:extLst>
                    <a:ext uri="{9D8B030D-6E8A-4147-A177-3AD203B41FA5}">
                      <a16:colId xmlns:a16="http://schemas.microsoft.com/office/drawing/2014/main" val="1162494960"/>
                    </a:ext>
                  </a:extLst>
                </a:gridCol>
                <a:gridCol w="733900">
                  <a:extLst>
                    <a:ext uri="{9D8B030D-6E8A-4147-A177-3AD203B41FA5}">
                      <a16:colId xmlns:a16="http://schemas.microsoft.com/office/drawing/2014/main" val="2848248933"/>
                    </a:ext>
                  </a:extLst>
                </a:gridCol>
                <a:gridCol w="733900">
                  <a:extLst>
                    <a:ext uri="{9D8B030D-6E8A-4147-A177-3AD203B41FA5}">
                      <a16:colId xmlns:a16="http://schemas.microsoft.com/office/drawing/2014/main" val="4088360129"/>
                    </a:ext>
                  </a:extLst>
                </a:gridCol>
                <a:gridCol w="733900">
                  <a:extLst>
                    <a:ext uri="{9D8B030D-6E8A-4147-A177-3AD203B41FA5}">
                      <a16:colId xmlns:a16="http://schemas.microsoft.com/office/drawing/2014/main" val="1278447165"/>
                    </a:ext>
                  </a:extLst>
                </a:gridCol>
                <a:gridCol w="733900">
                  <a:extLst>
                    <a:ext uri="{9D8B030D-6E8A-4147-A177-3AD203B41FA5}">
                      <a16:colId xmlns:a16="http://schemas.microsoft.com/office/drawing/2014/main" val="3138390194"/>
                    </a:ext>
                  </a:extLst>
                </a:gridCol>
                <a:gridCol w="733900">
                  <a:extLst>
                    <a:ext uri="{9D8B030D-6E8A-4147-A177-3AD203B41FA5}">
                      <a16:colId xmlns:a16="http://schemas.microsoft.com/office/drawing/2014/main" val="2912714705"/>
                    </a:ext>
                  </a:extLst>
                </a:gridCol>
                <a:gridCol w="733900">
                  <a:extLst>
                    <a:ext uri="{9D8B030D-6E8A-4147-A177-3AD203B41FA5}">
                      <a16:colId xmlns:a16="http://schemas.microsoft.com/office/drawing/2014/main" val="2625147648"/>
                    </a:ext>
                  </a:extLst>
                </a:gridCol>
                <a:gridCol w="733900">
                  <a:extLst>
                    <a:ext uri="{9D8B030D-6E8A-4147-A177-3AD203B41FA5}">
                      <a16:colId xmlns:a16="http://schemas.microsoft.com/office/drawing/2014/main" val="221254521"/>
                    </a:ext>
                  </a:extLst>
                </a:gridCol>
                <a:gridCol w="733900">
                  <a:extLst>
                    <a:ext uri="{9D8B030D-6E8A-4147-A177-3AD203B41FA5}">
                      <a16:colId xmlns:a16="http://schemas.microsoft.com/office/drawing/2014/main" val="4131167933"/>
                    </a:ext>
                  </a:extLst>
                </a:gridCol>
                <a:gridCol w="929740">
                  <a:extLst>
                    <a:ext uri="{9D8B030D-6E8A-4147-A177-3AD203B41FA5}">
                      <a16:colId xmlns:a16="http://schemas.microsoft.com/office/drawing/2014/main" val="3758355741"/>
                    </a:ext>
                  </a:extLst>
                </a:gridCol>
              </a:tblGrid>
              <a:tr h="1122383">
                <a:tc>
                  <a:txBody>
                    <a:bodyPr/>
                    <a:lstStyle/>
                    <a:p>
                      <a:pPr algn="ctr" fontAlgn="b"/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SE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DE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ME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PM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LAB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PE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EIT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SUB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Task Total (Hours)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extLst>
                  <a:ext uri="{0D108BD9-81ED-4DB2-BD59-A6C34878D82A}">
                    <a16:rowId xmlns:a16="http://schemas.microsoft.com/office/drawing/2014/main" val="919977224"/>
                  </a:ext>
                </a:extLst>
              </a:tr>
              <a:tr h="3736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Task 1: Mix Design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0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13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78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19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49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45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39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0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243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23298"/>
                  </a:ext>
                </a:extLst>
              </a:tr>
              <a:tr h="3736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Task 2: Hull Design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10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30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0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2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0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10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0</a:t>
                      </a: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0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52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extLst>
                  <a:ext uri="{0D108BD9-81ED-4DB2-BD59-A6C34878D82A}">
                    <a16:rowId xmlns:a16="http://schemas.microsoft.com/office/drawing/2014/main" val="598521172"/>
                  </a:ext>
                </a:extLst>
              </a:tr>
              <a:tr h="3736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Task 3: Structural Design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55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15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5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2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10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35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10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2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134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669462"/>
                  </a:ext>
                </a:extLst>
              </a:tr>
              <a:tr h="3736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Task 4: Construction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21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65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48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18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0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44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5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92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293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extLst>
                  <a:ext uri="{0D108BD9-81ED-4DB2-BD59-A6C34878D82A}">
                    <a16:rowId xmlns:a16="http://schemas.microsoft.com/office/drawing/2014/main" val="3355207798"/>
                  </a:ext>
                </a:extLst>
              </a:tr>
              <a:tr h="3736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Task 5: Conference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15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15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5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25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0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25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25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40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150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32095"/>
                  </a:ext>
                </a:extLst>
              </a:tr>
              <a:tr h="572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Task 6: Capstone Deliverables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16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16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16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8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0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16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8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0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80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extLst>
                  <a:ext uri="{0D108BD9-81ED-4DB2-BD59-A6C34878D82A}">
                    <a16:rowId xmlns:a16="http://schemas.microsoft.com/office/drawing/2014/main" val="172781279"/>
                  </a:ext>
                </a:extLst>
              </a:tr>
              <a:tr h="3736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Task 8: Project Management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8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8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8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38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2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18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0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5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87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064320"/>
                  </a:ext>
                </a:extLst>
              </a:tr>
              <a:tr h="3736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TOTAL HOURS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125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162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160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112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61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193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87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>
                          <a:effectLst/>
                        </a:rPr>
                        <a:t>139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dirty="0">
                          <a:effectLst/>
                        </a:rPr>
                        <a:t>1039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84" marR="3684" marT="3684" marB="0" anchor="ctr"/>
                </a:tc>
                <a:extLst>
                  <a:ext uri="{0D108BD9-81ED-4DB2-BD59-A6C34878D82A}">
                    <a16:rowId xmlns:a16="http://schemas.microsoft.com/office/drawing/2014/main" val="318731437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A10A0-01E4-4EAF-84AB-760165C3E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7026" y="5883276"/>
            <a:ext cx="753545" cy="365125"/>
          </a:xfrm>
        </p:spPr>
        <p:txBody>
          <a:bodyPr/>
          <a:lstStyle/>
          <a:p>
            <a:fld id="{51FB18F3-0B29-4B2E-BD23-50950B937FFF}" type="slidenum">
              <a:rPr lang="en-US" sz="1600"/>
              <a:t>13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4594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F609-68EC-4D8D-96D3-964B81D12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73" y="141988"/>
            <a:ext cx="10353763" cy="970451"/>
          </a:xfrm>
        </p:spPr>
        <p:txBody>
          <a:bodyPr/>
          <a:lstStyle/>
          <a:p>
            <a:r>
              <a:rPr lang="en-US"/>
              <a:t>5.0 Cost of Engineering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6BE99-8B33-4E74-A9B2-9F2B9FFDA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305" y="6155872"/>
            <a:ext cx="753545" cy="365125"/>
          </a:xfrm>
        </p:spPr>
        <p:txBody>
          <a:bodyPr/>
          <a:lstStyle/>
          <a:p>
            <a:fld id="{51FB18F3-0B29-4B2E-BD23-50950B937FFF}" type="slidenum">
              <a:rPr lang="en-US" sz="1600"/>
              <a:t>14</a:t>
            </a:fld>
            <a:endParaRPr lang="en-US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62B2215-8B84-4830-8EB8-438A821B55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357780"/>
              </p:ext>
            </p:extLst>
          </p:nvPr>
        </p:nvGraphicFramePr>
        <p:xfrm>
          <a:off x="361954" y="1190629"/>
          <a:ext cx="5377665" cy="497236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65064">
                  <a:extLst>
                    <a:ext uri="{9D8B030D-6E8A-4147-A177-3AD203B41FA5}">
                      <a16:colId xmlns:a16="http://schemas.microsoft.com/office/drawing/2014/main" val="3293080704"/>
                    </a:ext>
                  </a:extLst>
                </a:gridCol>
                <a:gridCol w="1535356">
                  <a:extLst>
                    <a:ext uri="{9D8B030D-6E8A-4147-A177-3AD203B41FA5}">
                      <a16:colId xmlns:a16="http://schemas.microsoft.com/office/drawing/2014/main" val="2215543261"/>
                    </a:ext>
                  </a:extLst>
                </a:gridCol>
                <a:gridCol w="722520">
                  <a:extLst>
                    <a:ext uri="{9D8B030D-6E8A-4147-A177-3AD203B41FA5}">
                      <a16:colId xmlns:a16="http://schemas.microsoft.com/office/drawing/2014/main" val="3529642368"/>
                    </a:ext>
                  </a:extLst>
                </a:gridCol>
                <a:gridCol w="490157">
                  <a:extLst>
                    <a:ext uri="{9D8B030D-6E8A-4147-A177-3AD203B41FA5}">
                      <a16:colId xmlns:a16="http://schemas.microsoft.com/office/drawing/2014/main" val="397812968"/>
                    </a:ext>
                  </a:extLst>
                </a:gridCol>
                <a:gridCol w="651733">
                  <a:extLst>
                    <a:ext uri="{9D8B030D-6E8A-4147-A177-3AD203B41FA5}">
                      <a16:colId xmlns:a16="http://schemas.microsoft.com/office/drawing/2014/main" val="1632365744"/>
                    </a:ext>
                  </a:extLst>
                </a:gridCol>
                <a:gridCol w="812835">
                  <a:extLst>
                    <a:ext uri="{9D8B030D-6E8A-4147-A177-3AD203B41FA5}">
                      <a16:colId xmlns:a16="http://schemas.microsoft.com/office/drawing/2014/main" val="3068509730"/>
                    </a:ext>
                  </a:extLst>
                </a:gridCol>
              </a:tblGrid>
              <a:tr h="33506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Engineering Services Cost Estimate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196510"/>
                  </a:ext>
                </a:extLst>
              </a:tr>
              <a:tr h="3484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Classification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Quantity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UM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Rate ($/UM)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 Cost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81521384"/>
                  </a:ext>
                </a:extLst>
              </a:tr>
              <a:tr h="28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1.0 Personnel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469553"/>
                  </a:ext>
                </a:extLst>
              </a:tr>
              <a:tr h="28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PM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175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$ 19,600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78354948"/>
                  </a:ext>
                </a:extLst>
              </a:tr>
              <a:tr h="2814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SE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125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150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$ 18,750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856453"/>
                  </a:ext>
                </a:extLst>
              </a:tr>
              <a:tr h="2814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DE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162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150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$ 24,300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45687398"/>
                  </a:ext>
                </a:extLst>
              </a:tr>
              <a:tr h="2814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ME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160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150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$ 24,000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62901"/>
                  </a:ext>
                </a:extLst>
              </a:tr>
              <a:tr h="2814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PE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193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150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$ 28,950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56515984"/>
                  </a:ext>
                </a:extLst>
              </a:tr>
              <a:tr h="2814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EIT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87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$ 9,570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510903"/>
                  </a:ext>
                </a:extLst>
              </a:tr>
              <a:tr h="2814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SUB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139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85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$ 11,815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84850388"/>
                  </a:ext>
                </a:extLst>
              </a:tr>
              <a:tr h="2814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TECH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61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75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$ 4,575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706750"/>
                  </a:ext>
                </a:extLst>
              </a:tr>
              <a:tr h="2814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Sub-Total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$ 141,560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64593688"/>
                  </a:ext>
                </a:extLst>
              </a:tr>
              <a:tr h="28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2.0 Travel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087206"/>
                  </a:ext>
                </a:extLst>
              </a:tr>
              <a:tr h="28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Conference Travel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453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MI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0.58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 $ 263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42093772"/>
                  </a:ext>
                </a:extLst>
              </a:tr>
              <a:tr h="28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Conference Registration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EA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125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 $ 625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693120"/>
                  </a:ext>
                </a:extLst>
              </a:tr>
              <a:tr h="3484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Conference Lodging</a:t>
                      </a:r>
                    </a:p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 (2 Rooms)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Nights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450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 $ 1,350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13032053"/>
                  </a:ext>
                </a:extLst>
              </a:tr>
              <a:tr h="2814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Sub-Total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$ 2,238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678138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35A2323-6042-4923-9B91-7191361FE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255087"/>
              </p:ext>
            </p:extLst>
          </p:nvPr>
        </p:nvGraphicFramePr>
        <p:xfrm>
          <a:off x="6085117" y="1190625"/>
          <a:ext cx="5301863" cy="551496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45789">
                  <a:extLst>
                    <a:ext uri="{9D8B030D-6E8A-4147-A177-3AD203B41FA5}">
                      <a16:colId xmlns:a16="http://schemas.microsoft.com/office/drawing/2014/main" val="2258092884"/>
                    </a:ext>
                  </a:extLst>
                </a:gridCol>
                <a:gridCol w="1516165">
                  <a:extLst>
                    <a:ext uri="{9D8B030D-6E8A-4147-A177-3AD203B41FA5}">
                      <a16:colId xmlns:a16="http://schemas.microsoft.com/office/drawing/2014/main" val="2336949382"/>
                    </a:ext>
                  </a:extLst>
                </a:gridCol>
                <a:gridCol w="713489">
                  <a:extLst>
                    <a:ext uri="{9D8B030D-6E8A-4147-A177-3AD203B41FA5}">
                      <a16:colId xmlns:a16="http://schemas.microsoft.com/office/drawing/2014/main" val="1856624819"/>
                    </a:ext>
                  </a:extLst>
                </a:gridCol>
                <a:gridCol w="481605">
                  <a:extLst>
                    <a:ext uri="{9D8B030D-6E8A-4147-A177-3AD203B41FA5}">
                      <a16:colId xmlns:a16="http://schemas.microsoft.com/office/drawing/2014/main" val="2399385520"/>
                    </a:ext>
                  </a:extLst>
                </a:gridCol>
                <a:gridCol w="642140">
                  <a:extLst>
                    <a:ext uri="{9D8B030D-6E8A-4147-A177-3AD203B41FA5}">
                      <a16:colId xmlns:a16="http://schemas.microsoft.com/office/drawing/2014/main" val="3110880588"/>
                    </a:ext>
                  </a:extLst>
                </a:gridCol>
                <a:gridCol w="802675">
                  <a:extLst>
                    <a:ext uri="{9D8B030D-6E8A-4147-A177-3AD203B41FA5}">
                      <a16:colId xmlns:a16="http://schemas.microsoft.com/office/drawing/2014/main" val="394988321"/>
                    </a:ext>
                  </a:extLst>
                </a:gridCol>
              </a:tblGrid>
              <a:tr h="325504">
                <a:tc gridSpan="6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Engineering Services Cost Estimate Cont.</a:t>
                      </a: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2" marR="3642" marT="3642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2" marR="3642" marT="3642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2" marR="3642" marT="3642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2" marR="3642" marT="3642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2" marR="3642" marT="3642" marB="0" anchor="b"/>
                </a:tc>
                <a:extLst>
                  <a:ext uri="{0D108BD9-81ED-4DB2-BD59-A6C34878D82A}">
                    <a16:rowId xmlns:a16="http://schemas.microsoft.com/office/drawing/2014/main" val="459611999"/>
                  </a:ext>
                </a:extLst>
              </a:tr>
              <a:tr h="3348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Classification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Quantity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UM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Rate</a:t>
                      </a:r>
                    </a:p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 ($/UM)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 Cost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43" marR="3643" marT="364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79983286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3.0 Lab Facilities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455885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Concrete Laboratory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30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$ 600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89910800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Field Station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30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25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$ 750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98712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Sub-Total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 $ 1,350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06045196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4.0 Supplies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027358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Cementitious Material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CF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 $ 50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8046830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Aggregates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CF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$ 72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453326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Admixtures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GAL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$ 30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18653399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Basalt Mesh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SY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$ 130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976146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1/8" Inch Cable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108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LF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0.32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$ 35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54340295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Cable Sleeve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108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LF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0.11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$ 12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472848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Transportation Device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LS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75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$ 75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91390430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Display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LS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125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$ 125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657766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Sub-Total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$ 528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52653148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5.0 Sub-Contract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958622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Mold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EA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900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$ 1,800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26083174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Sub-Total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$ 1,800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090605"/>
                  </a:ext>
                </a:extLst>
              </a:tr>
              <a:tr h="2697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6.0 Total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 $ 147,476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53746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452DBC5-8A3A-4840-8BE4-3E3C31E0C86D}"/>
              </a:ext>
            </a:extLst>
          </p:cNvPr>
          <p:cNvSpPr txBox="1"/>
          <p:nvPr/>
        </p:nvSpPr>
        <p:spPr>
          <a:xfrm>
            <a:off x="1524005" y="885826"/>
            <a:ext cx="322897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Table 2: Cost of Engineering Services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25EF3B-801C-4D53-A0B1-3A7863994401}"/>
              </a:ext>
            </a:extLst>
          </p:cNvPr>
          <p:cNvSpPr txBox="1"/>
          <p:nvPr/>
        </p:nvSpPr>
        <p:spPr>
          <a:xfrm>
            <a:off x="6896100" y="885826"/>
            <a:ext cx="45815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Table 3: Cost of Engineering Services Cont'd </a:t>
            </a:r>
          </a:p>
        </p:txBody>
      </p:sp>
    </p:spTree>
    <p:extLst>
      <p:ext uri="{BB962C8B-B14F-4D97-AF65-F5344CB8AC3E}">
        <p14:creationId xmlns:p14="http://schemas.microsoft.com/office/powerpoint/2010/main" val="1551621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A5DC0-32B6-41AB-B1FB-948835F7C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22693"/>
            <a:ext cx="10353763" cy="970451"/>
          </a:xfrm>
        </p:spPr>
        <p:txBody>
          <a:bodyPr/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References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453EA-BE7F-4047-B582-88B50D0EA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969" y="690043"/>
            <a:ext cx="10353763" cy="4030176"/>
          </a:xfrm>
        </p:spPr>
        <p:txBody>
          <a:bodyPr>
            <a:normAutofit fontScale="85000" lnSpcReduction="20000"/>
          </a:bodyPr>
          <a:lstStyle/>
          <a:p>
            <a:pPr marL="36830" indent="0">
              <a:buNone/>
            </a:pPr>
            <a:endParaRPr lang="en-US" sz="48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27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[1]NCCC, </a:t>
            </a:r>
            <a:r>
              <a:rPr lang="en-US" i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Asce.org</a:t>
            </a: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, 2019. [Online]. Available: https://www.asce.org/uploadedFiles/Conferences_and_Events/Event_Subpages/Content_Pieces/2020_nccc_request_for_proposals-rules.pdf. [Accessed: 26- Nov- 2019].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27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[2]"Boating Information", </a:t>
            </a:r>
            <a:r>
              <a:rPr lang="en-US" i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FRANK G. BONELLI REGIONAL PARK</a:t>
            </a: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, 2019. [Online]. Available: https://www.bonellipark.org/boating.html. [Accessed: 26- Nov- 2019].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27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[3]Visual Identity Guide. (2019). </a:t>
            </a:r>
            <a:r>
              <a:rPr lang="en-US" i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University Marks | Visual Identity Guide</a:t>
            </a: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. [online] Available at: https://nau.edu/visual-identity-guide/university-marks/ [Accessed 3 Dec. 2019].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27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[4]Systems, S., Policy, P., Store, B., Blog, B., BLOG, B., FAQs, B., Codes, B., Store, B., PDF, B., Form, B., 8422, P. and NICK, E. (2019). </a:t>
            </a:r>
            <a:r>
              <a:rPr lang="en-US" i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Basalt Reinforcement Mesh Geo-Grid is better than steel</a:t>
            </a: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. [online] Basalt Mesh. Available at: https://basalt-mesh.com/ [Accessed 3 Dec. 2019].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27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[5]Canoeing.com. (2019). </a:t>
            </a:r>
            <a:r>
              <a:rPr lang="en-US" i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Canoe Design · Canoeing.com</a:t>
            </a: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n-lt"/>
                <a:cs typeface="+mn-lt"/>
              </a:rPr>
              <a:t>. [online] Available at: http://canoeing.com/canoes/canoe-design/ [Accessed 3 Dec. 2019].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27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27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27"/>
            <a:endParaRPr lang="en-US" sz="60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3FB29-24C6-4CF0-A620-A3DE7EB3F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7026" y="6070182"/>
            <a:ext cx="753545" cy="365125"/>
          </a:xfrm>
        </p:spPr>
        <p:txBody>
          <a:bodyPr/>
          <a:lstStyle/>
          <a:p>
            <a:fld id="{51FB18F3-0B29-4B2E-BD23-50950B937FFF}" type="slidenum">
              <a:rPr lang="en-US" sz="1600"/>
              <a:t>15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121812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124007E-BA57-41B2-8C6B-5E99927F2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4019B6-053C-451F-9E5A-3B00D991920C}"/>
              </a:ext>
            </a:extLst>
          </p:cNvPr>
          <p:cNvSpPr txBox="1"/>
          <p:nvPr/>
        </p:nvSpPr>
        <p:spPr>
          <a:xfrm>
            <a:off x="799169" y="1197428"/>
            <a:ext cx="5955127" cy="446314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Thank You!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5D0BF7-94F4-4437-A2B2-87BAFF86D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3215640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118816-C01D-462E-B0B0-777C21EF6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3344" y="0"/>
            <a:ext cx="1438656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42DDB7-231F-4E26-A5EA-7244D473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396" y="6076724"/>
            <a:ext cx="753545" cy="365125"/>
          </a:xfrm>
        </p:spPr>
        <p:txBody>
          <a:bodyPr/>
          <a:lstStyle/>
          <a:p>
            <a:fld id="{51FB18F3-0B29-4B2E-BD23-50950B937FFF}" type="slidenum">
              <a:rPr lang="en-US" sz="160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65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167ED-B0FC-46BA-A42B-D8CBAC7ED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1.0 Project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60C04-621A-4E31-9520-19E5AB7BF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6" y="1719538"/>
            <a:ext cx="5878891" cy="4187903"/>
          </a:xfrm>
        </p:spPr>
        <p:txBody>
          <a:bodyPr>
            <a:normAutofit fontScale="92500" lnSpcReduction="10000"/>
          </a:bodyPr>
          <a:lstStyle/>
          <a:p>
            <a:pPr indent="-305427"/>
            <a:r>
              <a:rPr lang="en-US" sz="2200" dirty="0"/>
              <a:t>1.1 Project Purpose</a:t>
            </a:r>
          </a:p>
          <a:p>
            <a:pPr marL="719437" lvl="1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The National Concrete Canoe Competition (NCCC) is an annual competition that is put on by American Society of Civil Engineers (ASCE). </a:t>
            </a:r>
          </a:p>
          <a:p>
            <a:pPr marL="719437" lvl="1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NCCC publishes a Request for Proposal document that all teams must abide by. They also provide teams with two addendums with more details about the Presentation and Durability &amp; Repairs.</a:t>
            </a:r>
          </a:p>
          <a:p>
            <a:pPr marL="719437" lvl="1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These documents are released in the fall prior to the competition in spring.</a:t>
            </a:r>
          </a:p>
          <a:p>
            <a:pPr marL="719437" lvl="1" indent="-269868"/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719437" lvl="1" indent="-269868"/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719437" lvl="1" indent="-269868"/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7464" indent="0">
              <a:buNone/>
            </a:pPr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4" name="Picture 4" descr="A picture containing computer&#10;&#10;Description generated with very high confidence">
            <a:extLst>
              <a:ext uri="{FF2B5EF4-FFF2-40B4-BE49-F238E27FC236}">
                <a16:creationId xmlns:a16="http://schemas.microsoft.com/office/drawing/2014/main" id="{7D6E33CA-6259-4D02-A1E8-2A018E46F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679" y="1420625"/>
            <a:ext cx="3640053" cy="4682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F953ED-1762-4319-80DE-D33D4D04FB47}"/>
              </a:ext>
            </a:extLst>
          </p:cNvPr>
          <p:cNvSpPr txBox="1"/>
          <p:nvPr/>
        </p:nvSpPr>
        <p:spPr>
          <a:xfrm>
            <a:off x="7098617" y="6103028"/>
            <a:ext cx="35992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1: NCCC Request for Proposals [1]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DFC28A-0905-451D-8DDB-9AFB4ADB7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7026" y="5883276"/>
            <a:ext cx="753545" cy="365125"/>
          </a:xfrm>
        </p:spPr>
        <p:txBody>
          <a:bodyPr/>
          <a:lstStyle/>
          <a:p>
            <a:fld id="{51FB18F3-0B29-4B2E-BD23-50950B937FFF}" type="slidenum">
              <a:rPr lang="en-US" sz="1600"/>
              <a:t>2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060251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167ED-B0FC-46BA-A42B-D8CBAC7ED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1.0 Project Understanding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60C04-621A-4E31-9520-19E5AB7BF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53"/>
            <a:ext cx="10353763" cy="4058751"/>
          </a:xfrm>
        </p:spPr>
        <p:txBody>
          <a:bodyPr/>
          <a:lstStyle/>
          <a:p>
            <a:pPr indent="-305427"/>
            <a:r>
              <a:rPr lang="en-US" sz="2200" dirty="0"/>
              <a:t>1.2 Project Background</a:t>
            </a:r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719437" lvl="1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This year’s PSWC is hosted by</a:t>
            </a:r>
          </a:p>
          <a:p>
            <a:pPr marL="449569" lvl="1" indent="0">
              <a:buNone/>
            </a:pPr>
            <a:r>
              <a:rPr lang="en-US" sz="22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 </a:t>
            </a:r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California State Fullerton on April 1-4</a:t>
            </a:r>
          </a:p>
          <a:p>
            <a:pPr marL="719437" lvl="1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Previous Conferences Placement </a:t>
            </a:r>
          </a:p>
          <a:p>
            <a:pPr marL="1025500" lvl="2" indent="-215895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2017 NAU placed 8th</a:t>
            </a:r>
          </a:p>
          <a:p>
            <a:pPr marL="1025500" lvl="2" indent="-215895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2018 NAU placed 9th</a:t>
            </a:r>
          </a:p>
          <a:p>
            <a:pPr marL="1025500" lvl="2" indent="-215895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2019 NAU placed 11th </a:t>
            </a:r>
          </a:p>
          <a:p>
            <a:pPr marL="719437" lvl="1" indent="-269868"/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7464" indent="0">
              <a:buNone/>
            </a:pPr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19B3C-FA75-4C94-B77A-B484932D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7026" y="5883276"/>
            <a:ext cx="753545" cy="365125"/>
          </a:xfrm>
        </p:spPr>
        <p:txBody>
          <a:bodyPr/>
          <a:lstStyle/>
          <a:p>
            <a:fld id="{51FB18F3-0B29-4B2E-BD23-50950B937FFF}" type="slidenum">
              <a:rPr lang="en-US" sz="1600"/>
              <a:t>3</a:t>
            </a:fld>
            <a:endParaRPr lang="en-US" sz="1600"/>
          </a:p>
        </p:txBody>
      </p:sp>
      <p:pic>
        <p:nvPicPr>
          <p:cNvPr id="8" name="Picture 8" descr="A small boat in a body of water&#10;&#10;Description generated with very high confidence">
            <a:extLst>
              <a:ext uri="{FF2B5EF4-FFF2-40B4-BE49-F238E27FC236}">
                <a16:creationId xmlns:a16="http://schemas.microsoft.com/office/drawing/2014/main" id="{748E4867-AD6E-47AD-8069-D7AF74253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797" y="1580053"/>
            <a:ext cx="5771467" cy="42111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BD83CF-5CFE-4E82-941D-2B6E0FB4129D}"/>
              </a:ext>
            </a:extLst>
          </p:cNvPr>
          <p:cNvSpPr txBox="1"/>
          <p:nvPr/>
        </p:nvSpPr>
        <p:spPr>
          <a:xfrm>
            <a:off x="6962260" y="5847196"/>
            <a:ext cx="46514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2: Puddingstone Lake, San Dimas, California [2]</a:t>
            </a:r>
          </a:p>
        </p:txBody>
      </p:sp>
    </p:spTree>
    <p:extLst>
      <p:ext uri="{BB962C8B-B14F-4D97-AF65-F5344CB8AC3E}">
        <p14:creationId xmlns:p14="http://schemas.microsoft.com/office/powerpoint/2010/main" val="1496266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167ED-B0FC-46BA-A42B-D8CBAC7ED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1.0 Project Understanding Cont'd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60C04-621A-4E31-9520-19E5AB7BF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-305427">
              <a:spcAft>
                <a:spcPts val="0"/>
              </a:spcAft>
            </a:pPr>
            <a:r>
              <a:rPr lang="en-US" sz="2200" dirty="0"/>
              <a:t>1.3 Technical Considerations</a:t>
            </a:r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719437" lvl="1" indent="-269868">
              <a:spcAft>
                <a:spcPts val="0"/>
              </a:spcAft>
            </a:pPr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Hull Design </a:t>
            </a:r>
          </a:p>
          <a:p>
            <a:pPr marL="719437" lvl="1" indent="-269868">
              <a:spcAft>
                <a:spcPts val="0"/>
              </a:spcAft>
            </a:pPr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Concrete Mixture </a:t>
            </a:r>
            <a:endParaRPr lang="en-US" sz="2200" dirty="0"/>
          </a:p>
          <a:p>
            <a:pPr marL="719437" lvl="1" indent="-269868">
              <a:spcAft>
                <a:spcPts val="0"/>
              </a:spcAft>
            </a:pPr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Structural Capacities</a:t>
            </a:r>
          </a:p>
          <a:p>
            <a:pPr marL="719437" lvl="1" indent="-269868">
              <a:spcAft>
                <a:spcPts val="0"/>
              </a:spcAft>
            </a:pPr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Canoe Construction </a:t>
            </a:r>
            <a:endParaRPr lang="en-US" sz="2200" dirty="0"/>
          </a:p>
          <a:p>
            <a:pPr marL="719437" lvl="1" indent="-269868">
              <a:spcAft>
                <a:spcPts val="0"/>
              </a:spcAft>
            </a:pPr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Aesthetics </a:t>
            </a:r>
            <a:endParaRPr lang="en-US" sz="2200" dirty="0"/>
          </a:p>
          <a:p>
            <a:pPr indent="-305427">
              <a:spcAft>
                <a:spcPts val="0"/>
              </a:spcAft>
            </a:pPr>
            <a:r>
              <a:rPr lang="en-US" sz="2200" dirty="0"/>
              <a:t>1.4 Potential Challenges </a:t>
            </a:r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719437" lvl="1" indent="-269868">
              <a:spcAft>
                <a:spcPts val="0"/>
              </a:spcAft>
            </a:pPr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NCCC Rule Changes </a:t>
            </a:r>
          </a:p>
          <a:p>
            <a:pPr marL="719437" lvl="1" indent="-269868">
              <a:spcAft>
                <a:spcPts val="0"/>
              </a:spcAft>
            </a:pPr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Mix Design </a:t>
            </a:r>
            <a:endParaRPr lang="en-US" sz="2200" dirty="0"/>
          </a:p>
          <a:p>
            <a:pPr marL="719437" lvl="1" indent="-269868">
              <a:spcAft>
                <a:spcPts val="0"/>
              </a:spcAft>
            </a:pPr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Post Tensioning </a:t>
            </a:r>
            <a:endParaRPr lang="en-US" sz="2200" dirty="0"/>
          </a:p>
          <a:p>
            <a:pPr marL="719437" lvl="1" indent="-269868">
              <a:spcAft>
                <a:spcPts val="0"/>
              </a:spcAft>
            </a:pPr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Mix Placement </a:t>
            </a:r>
            <a:endParaRPr lang="en-US" sz="2200" dirty="0"/>
          </a:p>
          <a:p>
            <a:pPr marL="37464" indent="0">
              <a:buNone/>
            </a:pPr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DCE68-7B46-4644-BF82-B8B4FE065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7026" y="5883276"/>
            <a:ext cx="753545" cy="365125"/>
          </a:xfrm>
        </p:spPr>
        <p:txBody>
          <a:bodyPr/>
          <a:lstStyle/>
          <a:p>
            <a:fld id="{51FB18F3-0B29-4B2E-BD23-50950B937FFF}" type="slidenum">
              <a:rPr lang="en-US" sz="1600"/>
              <a:t>4</a:t>
            </a:fld>
            <a:endParaRPr lang="en-US" sz="1600"/>
          </a:p>
        </p:txBody>
      </p:sp>
      <p:pic>
        <p:nvPicPr>
          <p:cNvPr id="4" name="Picture 4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74D78434-BBE3-49E6-965A-E4659ED03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844" b="-479"/>
          <a:stretch/>
        </p:blipFill>
        <p:spPr>
          <a:xfrm>
            <a:off x="5734452" y="1624385"/>
            <a:ext cx="5490395" cy="4395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21AC50-A57C-4153-BEDB-B2896CE8B3AC}"/>
              </a:ext>
            </a:extLst>
          </p:cNvPr>
          <p:cNvSpPr txBox="1"/>
          <p:nvPr/>
        </p:nvSpPr>
        <p:spPr>
          <a:xfrm>
            <a:off x="6645864" y="5985134"/>
            <a:ext cx="366038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Figure 3: </a:t>
            </a:r>
            <a:r>
              <a:rPr lang="en-US" sz="1400" dirty="0" err="1"/>
              <a:t>Volcanoe</a:t>
            </a:r>
            <a:r>
              <a:rPr lang="en-US" sz="1400" dirty="0"/>
              <a:t> Final Pour Day</a:t>
            </a:r>
            <a:endParaRPr lang="en-US" dirty="0"/>
          </a:p>
          <a:p>
            <a:pPr algn="ctr"/>
            <a:r>
              <a:rPr lang="en-US" sz="1400" dirty="0"/>
              <a:t>Photo Credit: Carl Wilson </a:t>
            </a:r>
          </a:p>
        </p:txBody>
      </p:sp>
    </p:spTree>
    <p:extLst>
      <p:ext uri="{BB962C8B-B14F-4D97-AF65-F5344CB8AC3E}">
        <p14:creationId xmlns:p14="http://schemas.microsoft.com/office/powerpoint/2010/main" val="437756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167ED-B0FC-46BA-A42B-D8CBAC7ED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1.0 Project Understanding Cont'd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60C04-621A-4E31-9520-19E5AB7BF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14520"/>
            <a:ext cx="10613739" cy="4076680"/>
          </a:xfrm>
        </p:spPr>
        <p:txBody>
          <a:bodyPr>
            <a:normAutofit/>
          </a:bodyPr>
          <a:lstStyle/>
          <a:p>
            <a:pPr indent="-305427"/>
            <a:r>
              <a:rPr lang="en-US" sz="2200" dirty="0"/>
              <a:t>1.5 Stakeholders</a:t>
            </a:r>
            <a:endParaRPr lang="en-US" sz="22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719437" lvl="1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Northern Arizona University </a:t>
            </a:r>
          </a:p>
          <a:p>
            <a:pPr marL="719437" lvl="1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Northern Arizona University's College of</a:t>
            </a:r>
          </a:p>
          <a:p>
            <a:pPr marL="449569" lvl="1" indent="0">
              <a:buNone/>
            </a:pPr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    Engineering, Informatics, and Applied Sciences </a:t>
            </a:r>
          </a:p>
          <a:p>
            <a:pPr marL="449569" lvl="1" indent="0">
              <a:buNone/>
            </a:pPr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    (CEIAS)</a:t>
            </a:r>
          </a:p>
          <a:p>
            <a:pPr marL="719437" lvl="1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NAU ASCE Student Chapter </a:t>
            </a:r>
          </a:p>
          <a:p>
            <a:pPr marL="719437" lvl="1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Client – Mark Lamer (Engineering Professor)</a:t>
            </a:r>
          </a:p>
          <a:p>
            <a:pPr marL="719437" lvl="1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Team Sponsors </a:t>
            </a:r>
          </a:p>
          <a:p>
            <a:pPr marL="37464" indent="0">
              <a:buNone/>
            </a:pPr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CC14735-BF4B-427C-8B67-038EA7C26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158" y="1905761"/>
            <a:ext cx="4329289" cy="3182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461254-E1EA-4F61-9E2D-F038D870EE24}"/>
              </a:ext>
            </a:extLst>
          </p:cNvPr>
          <p:cNvSpPr txBox="1"/>
          <p:nvPr/>
        </p:nvSpPr>
        <p:spPr>
          <a:xfrm>
            <a:off x="8794379" y="5125838"/>
            <a:ext cx="21842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4: NAU Logo[3]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62467E-D2DC-4902-AFB3-843EB9FD2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8441" y="5883276"/>
            <a:ext cx="753545" cy="365125"/>
          </a:xfrm>
        </p:spPr>
        <p:txBody>
          <a:bodyPr/>
          <a:lstStyle/>
          <a:p>
            <a:fld id="{51FB18F3-0B29-4B2E-BD23-50950B937FFF}" type="slidenum">
              <a:rPr lang="en-US" sz="1600"/>
              <a:t>5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135675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0FBD-5F8D-476D-8009-B9A70F4A8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2.0 Scope of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DD29A-247A-4D6A-85F2-C536188C7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05427"/>
            <a:r>
              <a:rPr lang="en-US" sz="22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1: Mix Design </a:t>
            </a:r>
          </a:p>
          <a:p>
            <a:pPr marL="719437" lvl="1" indent="-269868"/>
            <a:r>
              <a:rPr lang="en-US" sz="22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1.1 Material Research </a:t>
            </a:r>
          </a:p>
          <a:p>
            <a:pPr marL="719437" lvl="1" indent="-269868"/>
            <a:r>
              <a:rPr lang="en-US" sz="22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 1.2 Material Acquisition </a:t>
            </a:r>
          </a:p>
          <a:p>
            <a:pPr marL="719437" lvl="1" indent="-269868"/>
            <a:r>
              <a:rPr lang="en-US" sz="22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1.3 Initial Mix Design </a:t>
            </a:r>
          </a:p>
          <a:p>
            <a:pPr marL="719437" lvl="1" indent="-269868"/>
            <a:r>
              <a:rPr lang="en-US" sz="22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1.4 Initial Mix Testing </a:t>
            </a:r>
          </a:p>
          <a:p>
            <a:pPr marL="719437" lvl="1" indent="-269868"/>
            <a:r>
              <a:rPr lang="en-US" sz="22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1.5 Alternative Mix Design Testing </a:t>
            </a:r>
          </a:p>
          <a:p>
            <a:pPr marL="719437" lvl="1" indent="-269868"/>
            <a:r>
              <a:rPr lang="en-US" sz="22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1.6 Final Mix </a:t>
            </a:r>
          </a:p>
          <a:p>
            <a:pPr marL="37464" indent="0">
              <a:buNone/>
            </a:pP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27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4" name="Picture 4" descr="A picture containing table, sitting, cake, piece&#10;&#10;Description generated with very high confidence">
            <a:extLst>
              <a:ext uri="{FF2B5EF4-FFF2-40B4-BE49-F238E27FC236}">
                <a16:creationId xmlns:a16="http://schemas.microsoft.com/office/drawing/2014/main" id="{576AA34B-F5FE-40B3-92A7-DECE1A842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766053" y="4492764"/>
            <a:ext cx="2130991" cy="1619605"/>
          </a:xfrm>
          <a:prstGeom prst="rect">
            <a:avLst/>
          </a:prstGeom>
        </p:spPr>
      </p:pic>
      <p:pic>
        <p:nvPicPr>
          <p:cNvPr id="8" name="Picture 8" descr="A picture containing table, coffee, sitting, cup&#10;&#10;Description generated with very high confidence">
            <a:extLst>
              <a:ext uri="{FF2B5EF4-FFF2-40B4-BE49-F238E27FC236}">
                <a16:creationId xmlns:a16="http://schemas.microsoft.com/office/drawing/2014/main" id="{8431C331-F1B8-4175-A9AB-2FCCE6D64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13021" y="1745359"/>
            <a:ext cx="2149035" cy="16114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8F89A6-C6D2-49C5-9DFE-6CAF2A7803AB}"/>
              </a:ext>
            </a:extLst>
          </p:cNvPr>
          <p:cNvSpPr txBox="1"/>
          <p:nvPr/>
        </p:nvSpPr>
        <p:spPr>
          <a:xfrm>
            <a:off x="6026340" y="3632399"/>
            <a:ext cx="2603225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Figure 5: Barrell Crusher</a:t>
            </a:r>
            <a:endParaRPr lang="en-US" dirty="0"/>
          </a:p>
          <a:p>
            <a:pPr algn="ctr"/>
            <a:r>
              <a:rPr lang="en-US" sz="1400" dirty="0"/>
              <a:t>Photo Credit: Conrad Senior </a:t>
            </a:r>
          </a:p>
          <a:p>
            <a:pPr algn="ctr"/>
            <a:endParaRPr lang="en-US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241504-804B-4C74-A775-3FF0C12BDE38}"/>
              </a:ext>
            </a:extLst>
          </p:cNvPr>
          <p:cNvSpPr txBox="1"/>
          <p:nvPr/>
        </p:nvSpPr>
        <p:spPr>
          <a:xfrm>
            <a:off x="7426685" y="6313149"/>
            <a:ext cx="2821371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Figure 7: Slump Test </a:t>
            </a:r>
          </a:p>
          <a:p>
            <a:pPr algn="ctr"/>
            <a:r>
              <a:rPr lang="en-US" sz="1400"/>
              <a:t>Photo Credit: Conrad Senior </a:t>
            </a:r>
          </a:p>
          <a:p>
            <a:pPr algn="ctr"/>
            <a:endParaRPr lang="en-US" sz="1000"/>
          </a:p>
        </p:txBody>
      </p:sp>
      <p:pic>
        <p:nvPicPr>
          <p:cNvPr id="13" name="Picture 13" descr="A picture containing indoor, kitchen, sitting, building&#10;&#10;Description generated with very high confidence">
            <a:extLst>
              <a:ext uri="{FF2B5EF4-FFF2-40B4-BE49-F238E27FC236}">
                <a16:creationId xmlns:a16="http://schemas.microsoft.com/office/drawing/2014/main" id="{B380A63A-E473-4BAA-90F5-7ADB5DECD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320493" y="1791820"/>
            <a:ext cx="2160495" cy="16181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06656E-3461-416D-A777-F2F136A5E0E5}"/>
              </a:ext>
            </a:extLst>
          </p:cNvPr>
          <p:cNvSpPr txBox="1"/>
          <p:nvPr/>
        </p:nvSpPr>
        <p:spPr>
          <a:xfrm>
            <a:off x="9076763" y="3727208"/>
            <a:ext cx="27432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Figure 6: Sieve Gradation </a:t>
            </a:r>
          </a:p>
          <a:p>
            <a:pPr algn="ctr"/>
            <a:r>
              <a:rPr lang="en-US" sz="1400" dirty="0"/>
              <a:t>Photo Credit: Conrad Senior </a:t>
            </a:r>
          </a:p>
          <a:p>
            <a:pPr algn="ctr"/>
            <a:endParaRPr lang="en-US" sz="1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36819-F970-47E0-82ED-400D257BE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7026" y="5883276"/>
            <a:ext cx="753545" cy="365125"/>
          </a:xfrm>
        </p:spPr>
        <p:txBody>
          <a:bodyPr/>
          <a:lstStyle/>
          <a:p>
            <a:fld id="{51FB18F3-0B29-4B2E-BD23-50950B937FFF}" type="slidenum">
              <a:rPr lang="en-US" sz="1600"/>
              <a:t>6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843694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0FBD-5F8D-476D-8009-B9A70F4A8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2.0 Scope of Services Cont'd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DD29A-247A-4D6A-85F2-C536188C7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05427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2: Hull Design </a:t>
            </a:r>
          </a:p>
          <a:p>
            <a:pPr indent="-305427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3: Structural Design</a:t>
            </a:r>
          </a:p>
          <a:p>
            <a:pPr marL="719437" lvl="1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3.1 Calculation </a:t>
            </a:r>
          </a:p>
          <a:p>
            <a:pPr marL="1025429" lvl="2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Ex. Buoyancy, Moment,</a:t>
            </a:r>
          </a:p>
          <a:p>
            <a:pPr marL="1115552" lvl="3" indent="0">
              <a:buNone/>
            </a:pPr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     Shear, Cracked Analysis</a:t>
            </a:r>
          </a:p>
          <a:p>
            <a:pPr marL="719437" lvl="1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3.2 Mesh Selection</a:t>
            </a:r>
          </a:p>
          <a:p>
            <a:pPr marL="719437" lvl="1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3.3 Material Testing </a:t>
            </a:r>
          </a:p>
          <a:p>
            <a:pPr marL="719437" lvl="1" indent="-269868"/>
            <a:r>
              <a:rPr lang="en-US" sz="22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3.4 Post - Tensioning Placement</a:t>
            </a:r>
          </a:p>
          <a:p>
            <a:pPr indent="-305427"/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7464" indent="0">
              <a:buNone/>
            </a:pPr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7464" indent="0">
              <a:buNone/>
            </a:pPr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4" name="Picture 4" descr="A close up of a microphone&#10;&#10;Description generated with high confidence">
            <a:extLst>
              <a:ext uri="{FF2B5EF4-FFF2-40B4-BE49-F238E27FC236}">
                <a16:creationId xmlns:a16="http://schemas.microsoft.com/office/drawing/2014/main" id="{FE368FC3-1961-49D8-AB9A-43B32B83A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456" y="2057400"/>
            <a:ext cx="2743200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7E058B-85EF-42B0-B076-03545EB64233}"/>
              </a:ext>
            </a:extLst>
          </p:cNvPr>
          <p:cNvSpPr txBox="1"/>
          <p:nvPr/>
        </p:nvSpPr>
        <p:spPr>
          <a:xfrm>
            <a:off x="7538525" y="4953000"/>
            <a:ext cx="217907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Figure 8: Basalt Mesh [5]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F3587-6FF2-4C5A-96A5-2747D9095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7026" y="5883276"/>
            <a:ext cx="753545" cy="365125"/>
          </a:xfrm>
        </p:spPr>
        <p:txBody>
          <a:bodyPr/>
          <a:lstStyle/>
          <a:p>
            <a:fld id="{51FB18F3-0B29-4B2E-BD23-50950B937FFF}" type="slidenum">
              <a:rPr lang="en-US" sz="1600"/>
              <a:t>7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389928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0FBD-5F8D-476D-8009-B9A70F4A8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2.0 Scope of Services Cont'd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DD29A-247A-4D6A-85F2-C536188C7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371" y="1802276"/>
            <a:ext cx="4078488" cy="2129613"/>
          </a:xfrm>
        </p:spPr>
        <p:txBody>
          <a:bodyPr>
            <a:normAutofit/>
          </a:bodyPr>
          <a:lstStyle/>
          <a:p>
            <a:pPr indent="-305427"/>
            <a:r>
              <a:rPr lang="en-US" sz="22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4: Construction </a:t>
            </a:r>
          </a:p>
          <a:p>
            <a:pPr marL="719437" lvl="1" indent="-269868"/>
            <a:r>
              <a:rPr lang="en-US" sz="22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4.1 Set Up </a:t>
            </a:r>
          </a:p>
          <a:p>
            <a:pPr marL="719437" lvl="1" indent="-269868"/>
            <a:r>
              <a:rPr lang="en-US" sz="22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4.2 Practice Pour </a:t>
            </a:r>
          </a:p>
          <a:p>
            <a:pPr marL="719437" lvl="1" indent="-269868"/>
            <a:r>
              <a:rPr lang="en-US" sz="22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4.3 Final Pour </a:t>
            </a:r>
          </a:p>
          <a:p>
            <a:pPr indent="-305427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4" name="Picture 4" descr="A picture containing indoor, room, table, chair&#10;&#10;Description generated with very high confidence">
            <a:extLst>
              <a:ext uri="{FF2B5EF4-FFF2-40B4-BE49-F238E27FC236}">
                <a16:creationId xmlns:a16="http://schemas.microsoft.com/office/drawing/2014/main" id="{92054F4A-C9A6-40EC-B51A-FF84C2E93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653" y="1802276"/>
            <a:ext cx="4508339" cy="33788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A1B7C8-5F96-440C-8F89-33062BCC076A}"/>
              </a:ext>
            </a:extLst>
          </p:cNvPr>
          <p:cNvSpPr txBox="1"/>
          <p:nvPr/>
        </p:nvSpPr>
        <p:spPr>
          <a:xfrm>
            <a:off x="6331843" y="5293491"/>
            <a:ext cx="282351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Figure 9: Male Mold Pour Table</a:t>
            </a:r>
            <a:endParaRPr lang="en-US" dirty="0"/>
          </a:p>
          <a:p>
            <a:pPr algn="ctr"/>
            <a:r>
              <a:rPr lang="en-US" sz="1400" dirty="0"/>
              <a:t>Photo Credit: Conrad Senior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6E900-7FC9-4CEF-9070-5CA3C50BC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9602" y="5883276"/>
            <a:ext cx="753545" cy="365125"/>
          </a:xfrm>
        </p:spPr>
        <p:txBody>
          <a:bodyPr/>
          <a:lstStyle/>
          <a:p>
            <a:fld id="{51FB18F3-0B29-4B2E-BD23-50950B937FFF}" type="slidenum">
              <a:rPr lang="en-US" sz="1600"/>
              <a:t>8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701518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0FBD-5F8D-476D-8009-B9A70F4A8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2.0 Scope of Services Cont'd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DD29A-247A-4D6A-85F2-C536188C7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18077"/>
            <a:ext cx="10353763" cy="4490071"/>
          </a:xfrm>
        </p:spPr>
        <p:txBody>
          <a:bodyPr>
            <a:normAutofit/>
          </a:bodyPr>
          <a:lstStyle/>
          <a:p>
            <a:pPr indent="-305427"/>
            <a:r>
              <a:rPr lang="en-US" sz="2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5: Conference </a:t>
            </a:r>
          </a:p>
          <a:p>
            <a:pPr marL="719437" lvl="1" indent="-269868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5.1 Presentation </a:t>
            </a:r>
          </a:p>
          <a:p>
            <a:pPr marL="719437" lvl="1" indent="-269868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5.2 Report </a:t>
            </a:r>
          </a:p>
          <a:p>
            <a:pPr marL="719437" lvl="1" indent="-269868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5.3 Races </a:t>
            </a:r>
          </a:p>
          <a:p>
            <a:pPr marL="719437" lvl="1" indent="-269868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5.4 Display</a:t>
            </a:r>
          </a:p>
          <a:p>
            <a:pPr indent="-305427"/>
            <a:r>
              <a:rPr lang="en-US" sz="2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6: Capstone Deliverables</a:t>
            </a:r>
          </a:p>
          <a:p>
            <a:pPr marL="719437" lvl="1" indent="-269868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6.1 30% Report and Presentation </a:t>
            </a:r>
          </a:p>
          <a:p>
            <a:pPr marL="719437" lvl="1" indent="-269868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6.2 60% Report and Presentation </a:t>
            </a:r>
          </a:p>
          <a:p>
            <a:pPr marL="719437" lvl="1" indent="-269868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6.3 90% Report and Presentation </a:t>
            </a:r>
          </a:p>
          <a:p>
            <a:pPr marL="719437" lvl="1" indent="-269868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Task 6.4 Final Report, Presentation, Website </a:t>
            </a:r>
          </a:p>
          <a:p>
            <a:pPr marL="37464" indent="0">
              <a:buNone/>
            </a:pPr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37464" indent="0">
              <a:buNone/>
            </a:pPr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719437" lvl="1" indent="-269868"/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27"/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4" name="Picture 4" descr="A group of people rowing a boat in the water&#10;&#10;Description generated with very high confidence">
            <a:extLst>
              <a:ext uri="{FF2B5EF4-FFF2-40B4-BE49-F238E27FC236}">
                <a16:creationId xmlns:a16="http://schemas.microsoft.com/office/drawing/2014/main" id="{E0D545C7-881F-469E-B85B-39F5A4E17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184" y="1685081"/>
            <a:ext cx="4392592" cy="2928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A12141-A94B-452F-9BFF-8D08A00A6DD0}"/>
              </a:ext>
            </a:extLst>
          </p:cNvPr>
          <p:cNvSpPr txBox="1"/>
          <p:nvPr/>
        </p:nvSpPr>
        <p:spPr>
          <a:xfrm>
            <a:off x="6776498" y="4659953"/>
            <a:ext cx="383797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Figure 10: 2017 PSWC Concrete Canoe Race</a:t>
            </a:r>
            <a:endParaRPr lang="en-US" dirty="0"/>
          </a:p>
          <a:p>
            <a:pPr algn="ctr"/>
            <a:r>
              <a:rPr lang="en-US" sz="1400" dirty="0"/>
              <a:t>Photo Credit: Conrad Senior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F8E19-7C8D-4B37-A9D6-3E14BC9E8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7026" y="5883276"/>
            <a:ext cx="753545" cy="365125"/>
          </a:xfrm>
        </p:spPr>
        <p:txBody>
          <a:bodyPr/>
          <a:lstStyle/>
          <a:p>
            <a:fld id="{51FB18F3-0B29-4B2E-BD23-50950B937FFF}" type="slidenum">
              <a:rPr lang="en-US" sz="160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053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7dfceb19-465a-4272-8001-e65b890caeca" xsi:nil="true"/>
    <Students xmlns="7dfceb19-465a-4272-8001-e65b890caeca">
      <UserInfo>
        <DisplayName/>
        <AccountId xsi:nil="true"/>
        <AccountType/>
      </UserInfo>
    </Students>
    <Templates xmlns="7dfceb19-465a-4272-8001-e65b890caeca" xsi:nil="true"/>
    <Teachers xmlns="7dfceb19-465a-4272-8001-e65b890caeca">
      <UserInfo>
        <DisplayName/>
        <AccountId xsi:nil="true"/>
        <AccountType/>
      </UserInfo>
    </Teachers>
    <Student_Groups xmlns="7dfceb19-465a-4272-8001-e65b890caeca">
      <UserInfo>
        <DisplayName/>
        <AccountId xsi:nil="true"/>
        <AccountType/>
      </UserInfo>
    </Student_Groups>
    <Self_Registration_Enabled xmlns="7dfceb19-465a-4272-8001-e65b890caeca" xsi:nil="true"/>
    <Has_Leaders_Only_SectionGroup xmlns="7dfceb19-465a-4272-8001-e65b890caeca" xsi:nil="true"/>
    <AppVersion xmlns="7dfceb19-465a-4272-8001-e65b890caeca" xsi:nil="true"/>
    <IsNotebookLocked xmlns="7dfceb19-465a-4272-8001-e65b890caeca" xsi:nil="true"/>
    <Math_Settings xmlns="7dfceb19-465a-4272-8001-e65b890caeca" xsi:nil="true"/>
    <Members xmlns="7dfceb19-465a-4272-8001-e65b890caeca">
      <UserInfo>
        <DisplayName/>
        <AccountId xsi:nil="true"/>
        <AccountType/>
      </UserInfo>
    </Members>
    <Is_Collaboration_Space_Locked xmlns="7dfceb19-465a-4272-8001-e65b890caeca" xsi:nil="true"/>
    <Invited_Members xmlns="7dfceb19-465a-4272-8001-e65b890caeca" xsi:nil="true"/>
    <LMS_Mappings xmlns="7dfceb19-465a-4272-8001-e65b890caeca" xsi:nil="true"/>
    <Invited_Students xmlns="7dfceb19-465a-4272-8001-e65b890caeca" xsi:nil="true"/>
    <Invited_Leaders xmlns="7dfceb19-465a-4272-8001-e65b890caeca" xsi:nil="true"/>
    <FolderType xmlns="7dfceb19-465a-4272-8001-e65b890caeca" xsi:nil="true"/>
    <Distribution_Groups xmlns="7dfceb19-465a-4272-8001-e65b890caeca" xsi:nil="true"/>
    <Leaders xmlns="7dfceb19-465a-4272-8001-e65b890caeca">
      <UserInfo>
        <DisplayName/>
        <AccountId xsi:nil="true"/>
        <AccountType/>
      </UserInfo>
    </Leaders>
    <Has_Teacher_Only_SectionGroup xmlns="7dfceb19-465a-4272-8001-e65b890caeca" xsi:nil="true"/>
    <Member_Groups xmlns="7dfceb19-465a-4272-8001-e65b890caeca">
      <UserInfo>
        <DisplayName/>
        <AccountId xsi:nil="true"/>
        <AccountType/>
      </UserInfo>
    </Member_Groups>
    <DefaultSectionNames xmlns="7dfceb19-465a-4272-8001-e65b890caeca" xsi:nil="true"/>
    <TeamsChannelId xmlns="7dfceb19-465a-4272-8001-e65b890caeca" xsi:nil="true"/>
    <CultureName xmlns="7dfceb19-465a-4272-8001-e65b890caeca" xsi:nil="true"/>
    <Owner xmlns="7dfceb19-465a-4272-8001-e65b890caeca">
      <UserInfo>
        <DisplayName/>
        <AccountId xsi:nil="true"/>
        <AccountType/>
      </UserInfo>
    </Owner>
    <Invited_Teachers xmlns="7dfceb19-465a-4272-8001-e65b890caec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5D401D54A9BE42A7D575E9D0312037" ma:contentTypeVersion="33" ma:contentTypeDescription="Create a new document." ma:contentTypeScope="" ma:versionID="24bb08fd98df5a1c1e2cb9b3786d1236">
  <xsd:schema xmlns:xsd="http://www.w3.org/2001/XMLSchema" xmlns:xs="http://www.w3.org/2001/XMLSchema" xmlns:p="http://schemas.microsoft.com/office/2006/metadata/properties" xmlns:ns3="7dfceb19-465a-4272-8001-e65b890caeca" xmlns:ns4="ef160e07-3b4f-495c-afaf-ca866204575c" targetNamespace="http://schemas.microsoft.com/office/2006/metadata/properties" ma:root="true" ma:fieldsID="3ad20e27c28849bb60552417301fa691" ns3:_="" ns4:_="">
    <xsd:import namespace="7dfceb19-465a-4272-8001-e65b890caeca"/>
    <xsd:import namespace="ef160e07-3b4f-495c-afaf-ca866204575c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Has_Leaders_Only_SectionGroup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ceb19-465a-4272-8001-e65b890caeca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2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3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5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Leaders" ma:index="28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9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0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31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2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33" nillable="true" ma:displayName="Has Leaders Only SectionGroup" ma:internalName="Has_Leaders_Only_SectionGroup">
      <xsd:simpleType>
        <xsd:restriction base="dms:Boolean"/>
      </xsd:simpleType>
    </xsd:element>
    <xsd:element name="MediaServiceMetadata" ma:index="3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160e07-3b4f-495c-afaf-ca866204575c" elementFormDefault="qualified">
    <xsd:import namespace="http://schemas.microsoft.com/office/2006/documentManagement/types"/>
    <xsd:import namespace="http://schemas.microsoft.com/office/infopath/2007/PartnerControls"/>
    <xsd:element name="SharedWithUsers" ma:index="3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7D8125-09AA-4A18-9B5A-0D118AD7D803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f160e07-3b4f-495c-afaf-ca866204575c"/>
    <ds:schemaRef ds:uri="http://purl.org/dc/terms/"/>
    <ds:schemaRef ds:uri="7dfceb19-465a-4272-8001-e65b890caec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30641F0-C29B-41B0-956A-D6F4300D35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36DC25-33DE-47BC-BA4F-51265427D8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fceb19-465a-4272-8001-e65b890caeca"/>
    <ds:schemaRef ds:uri="ef160e07-3b4f-495c-afaf-ca86620457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0</TotalTime>
  <Words>1281</Words>
  <Application>Microsoft Macintosh PowerPoint</Application>
  <PresentationFormat>Widescreen</PresentationFormat>
  <Paragraphs>452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Calisto MT</vt:lpstr>
      <vt:lpstr>Wingdings 2</vt:lpstr>
      <vt:lpstr>Slate</vt:lpstr>
      <vt:lpstr>CENE 476 Proposal Presentation  Concrete Canoe: Agassiz</vt:lpstr>
      <vt:lpstr>1.0 Project Understanding</vt:lpstr>
      <vt:lpstr>1.0 Project Understanding Cont’d</vt:lpstr>
      <vt:lpstr>1.0 Project Understanding Cont'd</vt:lpstr>
      <vt:lpstr>1.0 Project Understanding Cont'd</vt:lpstr>
      <vt:lpstr>2.0 Scope of Services</vt:lpstr>
      <vt:lpstr>2.0 Scope of Services Cont'd</vt:lpstr>
      <vt:lpstr>2.0 Scope of Services Cont'd </vt:lpstr>
      <vt:lpstr>2.0 Scope of Services Cont'd </vt:lpstr>
      <vt:lpstr>2.0 Scope of Services Cont'd </vt:lpstr>
      <vt:lpstr>PowerPoint Presentation</vt:lpstr>
      <vt:lpstr>4.0 Staffing Personnel</vt:lpstr>
      <vt:lpstr>4.0 Staffing Plan Cont’d</vt:lpstr>
      <vt:lpstr>5.0 Cost of Engineering Services</vt:lpstr>
      <vt:lpstr>References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Concrete Canoe: Agassiz</dc:title>
  <dc:creator>Kristen Lynn Rasmussen</dc:creator>
  <cp:lastModifiedBy>Stephan Garrett Henderson</cp:lastModifiedBy>
  <cp:revision>3</cp:revision>
  <cp:lastPrinted>2019-12-06T03:02:37Z</cp:lastPrinted>
  <dcterms:created xsi:type="dcterms:W3CDTF">2019-11-21T02:49:29Z</dcterms:created>
  <dcterms:modified xsi:type="dcterms:W3CDTF">2019-12-10T16:20:41Z</dcterms:modified>
</cp:coreProperties>
</file>